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96" r:id="rId17"/>
    <p:sldId id="302" r:id="rId18"/>
    <p:sldId id="300" r:id="rId19"/>
    <p:sldId id="274" r:id="rId20"/>
    <p:sldId id="301" r:id="rId21"/>
    <p:sldId id="304" r:id="rId22"/>
    <p:sldId id="314" r:id="rId23"/>
    <p:sldId id="305" r:id="rId24"/>
    <p:sldId id="306" r:id="rId25"/>
    <p:sldId id="307" r:id="rId26"/>
    <p:sldId id="309" r:id="rId27"/>
    <p:sldId id="310" r:id="rId28"/>
    <p:sldId id="311" r:id="rId29"/>
    <p:sldId id="312" r:id="rId30"/>
    <p:sldId id="31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8" autoAdjust="0"/>
    <p:restoredTop sz="94152" autoAdjust="0"/>
  </p:normalViewPr>
  <p:slideViewPr>
    <p:cSldViewPr snapToGrid="0">
      <p:cViewPr varScale="1">
        <p:scale>
          <a:sx n="115" d="100"/>
          <a:sy n="115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52255893397940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13-4236-BD89-613F6FEDC2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13-4236-BD89-613F6FEDC275}"/>
              </c:ext>
            </c:extLst>
          </c:dPt>
          <c:dPt>
            <c:idx val="2"/>
            <c:bubble3D val="0"/>
            <c:spPr>
              <a:solidFill>
                <a:sysClr val="window" lastClr="FFFFFF"/>
              </a:solidFill>
              <a:ln w="571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13-4236-BD89-613F6FEDC2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13-4236-BD89-613F6FEDC2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13-4236-BD89-613F6FEDC2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13-4236-BD89-613F6FEDC2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13-4236-BD89-613F6FEDC2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13-4236-BD89-613F6FEDC2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413-4236-BD89-613F6FEDC2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413-4236-BD89-613F6FEDC27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413-4236-BD89-613F6FEDC275}"/>
              </c:ext>
            </c:extLst>
          </c:dPt>
          <c:dLbls>
            <c:dLbl>
              <c:idx val="0"/>
              <c:layout>
                <c:manualLayout>
                  <c:x val="6.7692307692307704E-2"/>
                  <c:y val="0.21150413240995899"/>
                </c:manualLayout>
              </c:layout>
              <c:tx>
                <c:rich>
                  <a:bodyPr/>
                  <a:lstStyle/>
                  <a:p>
                    <a:fld id="{B5E384ED-8168-46E1-A93C-08826B15D60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491C3FA9-83FF-4518-910F-0A37AC0E631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13-4236-BD89-613F6FEDC275}"/>
                </c:ext>
              </c:extLst>
            </c:dLbl>
            <c:dLbl>
              <c:idx val="1"/>
              <c:layout>
                <c:manualLayout>
                  <c:x val="0.118974358974359"/>
                  <c:y val="5.7163279029718598E-3"/>
                </c:manualLayout>
              </c:layout>
              <c:tx>
                <c:rich>
                  <a:bodyPr/>
                  <a:lstStyle/>
                  <a:p>
                    <a:fld id="{9661D661-A891-4F00-BD56-0ECAE70BD118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85AEEC72-39A3-4CEC-9FEA-EA2E1E7E13BA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13-4236-BD89-613F6FEDC275}"/>
                </c:ext>
              </c:extLst>
            </c:dLbl>
            <c:dLbl>
              <c:idx val="2"/>
              <c:layout>
                <c:manualLayout>
                  <c:x val="-4.5128205128205097E-2"/>
                  <c:y val="5.1446951126746597E-2"/>
                </c:manualLayout>
              </c:layout>
              <c:tx>
                <c:rich>
                  <a:bodyPr/>
                  <a:lstStyle/>
                  <a:p>
                    <a:fld id="{40F8528C-6EAE-4BA1-9D16-D58A92D0F44E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0982C1B3-FBE4-4F55-9AE2-4EA8C1F5456E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413-4236-BD89-613F6FEDC275}"/>
                </c:ext>
              </c:extLst>
            </c:dLbl>
            <c:dLbl>
              <c:idx val="3"/>
              <c:layout>
                <c:manualLayout>
                  <c:x val="-6.3589743589743605E-2"/>
                  <c:y val="2.5723475563373399E-2"/>
                </c:manualLayout>
              </c:layout>
              <c:tx>
                <c:rich>
                  <a:bodyPr/>
                  <a:lstStyle/>
                  <a:p>
                    <a:fld id="{DB7ABD7D-DDDE-4441-8661-D09ECC4682D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1F71DFA9-E307-47D0-9AD0-503A08A524B0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413-4236-BD89-613F6FEDC275}"/>
                </c:ext>
              </c:extLst>
            </c:dLbl>
            <c:dLbl>
              <c:idx val="4"/>
              <c:layout>
                <c:manualLayout>
                  <c:x val="-0.16820512820512801"/>
                  <c:y val="0.120042885962409"/>
                </c:manualLayout>
              </c:layout>
              <c:tx>
                <c:rich>
                  <a:bodyPr/>
                  <a:lstStyle/>
                  <a:p>
                    <a:fld id="{AB6F5492-D679-4D71-8EDF-5D4ED263DDF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2C3B8204-E4F2-4269-914E-6FDAF61E646F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413-4236-BD89-613F6FEDC275}"/>
                </c:ext>
              </c:extLst>
            </c:dLbl>
            <c:dLbl>
              <c:idx val="5"/>
              <c:layout>
                <c:manualLayout>
                  <c:x val="-0.23384615384615401"/>
                  <c:y val="3.4297967417831199E-2"/>
                </c:manualLayout>
              </c:layout>
              <c:tx>
                <c:rich>
                  <a:bodyPr/>
                  <a:lstStyle/>
                  <a:p>
                    <a:fld id="{3E807160-BBC9-4D87-977D-A3EE1D463F7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98CF8022-696E-4840-936E-073AC253CEC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413-4236-BD89-613F6FEDC275}"/>
                </c:ext>
              </c:extLst>
            </c:dLbl>
            <c:dLbl>
              <c:idx val="6"/>
              <c:layout>
                <c:manualLayout>
                  <c:x val="-0.188717948717949"/>
                  <c:y val="-4.85887871752608E-2"/>
                </c:manualLayout>
              </c:layout>
              <c:tx>
                <c:rich>
                  <a:bodyPr/>
                  <a:lstStyle/>
                  <a:p>
                    <a:fld id="{95D51BE9-83C9-4547-802F-CD7E67824104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1A2E89B9-31E7-4D5B-849B-9CB82F1757F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0413-4236-BD89-613F6FEDC275}"/>
                </c:ext>
              </c:extLst>
            </c:dLbl>
            <c:dLbl>
              <c:idx val="7"/>
              <c:layout>
                <c:manualLayout>
                  <c:x val="0.17435897435897399"/>
                  <c:y val="-4.0014295320803001E-2"/>
                </c:manualLayout>
              </c:layout>
              <c:tx>
                <c:rich>
                  <a:bodyPr/>
                  <a:lstStyle/>
                  <a:p>
                    <a:fld id="{739A7713-25A8-42B6-9A3D-C027E51F411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4D9D7F04-095B-4965-985C-4E70C348D84B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413-4236-BD89-613F6FEDC275}"/>
                </c:ext>
              </c:extLst>
            </c:dLbl>
            <c:dLbl>
              <c:idx val="8"/>
              <c:layout>
                <c:manualLayout>
                  <c:x val="-3.28205128205128E-2"/>
                  <c:y val="-8.57449185445779E-2"/>
                </c:manualLayout>
              </c:layout>
              <c:tx>
                <c:rich>
                  <a:bodyPr/>
                  <a:lstStyle/>
                  <a:p>
                    <a:fld id="{49DB18F7-DB41-43DB-A4D9-2AED411A4FDE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42819BBD-65AB-406A-8308-009AB3A6A631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0413-4236-BD89-613F6FEDC275}"/>
                </c:ext>
              </c:extLst>
            </c:dLbl>
            <c:dLbl>
              <c:idx val="9"/>
              <c:layout>
                <c:manualLayout>
                  <c:x val="0.38564102564102598"/>
                  <c:y val="-3.1439803466345201E-2"/>
                </c:manualLayout>
              </c:layout>
              <c:tx>
                <c:rich>
                  <a:bodyPr/>
                  <a:lstStyle/>
                  <a:p>
                    <a:fld id="{4D13E24C-DE01-4EE2-88CD-123B127FAD7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D91C653E-D1DA-4623-BD82-4044EEEBA7A5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0413-4236-BD89-613F6FEDC275}"/>
                </c:ext>
              </c:extLst>
            </c:dLbl>
            <c:dLbl>
              <c:idx val="10"/>
              <c:layout>
                <c:manualLayout>
                  <c:x val="0.22358974358974401"/>
                  <c:y val="4.2872459272288901E-2"/>
                </c:manualLayout>
              </c:layout>
              <c:tx>
                <c:rich>
                  <a:bodyPr/>
                  <a:lstStyle/>
                  <a:p>
                    <a:fld id="{C96DB07E-29B9-408A-8C2A-744F3EB515D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E25D4E7B-4C4B-4E50-B42D-56FCDAFFB643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0413-4236-BD89-613F6FEDC275}"/>
                </c:ext>
              </c:extLst>
            </c:dLbl>
            <c:numFmt formatCode="&quot;$&quot;#,##0,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Sheet1!$A$1:$A$11</c:f>
              <c:strCache>
                <c:ptCount val="11"/>
                <c:pt idx="0">
                  <c:v>Other Human Services</c:v>
                </c:pt>
                <c:pt idx="1">
                  <c:v>Public Schools</c:v>
                </c:pt>
                <c:pt idx="2">
                  <c:v>Higher Ed</c:v>
                </c:pt>
                <c:pt idx="3">
                  <c:v>DSHS</c:v>
                </c:pt>
                <c:pt idx="4">
                  <c:v>Gov Operations</c:v>
                </c:pt>
                <c:pt idx="5">
                  <c:v>Special Approp</c:v>
                </c:pt>
                <c:pt idx="6">
                  <c:v>Natural Resources</c:v>
                </c:pt>
                <c:pt idx="7">
                  <c:v>Other Education</c:v>
                </c:pt>
                <c:pt idx="8">
                  <c:v>Judicial</c:v>
                </c:pt>
                <c:pt idx="9">
                  <c:v>Transportation</c:v>
                </c:pt>
                <c:pt idx="10">
                  <c:v>Legislative</c:v>
                </c:pt>
              </c:strCache>
            </c:strRef>
          </c:cat>
          <c:val>
            <c:numRef>
              <c:f>Sheet1!$B$1:$B$11</c:f>
              <c:numCache>
                <c:formatCode>"$"#,##0</c:formatCode>
                <c:ptCount val="11"/>
                <c:pt idx="0">
                  <c:v>25323628</c:v>
                </c:pt>
                <c:pt idx="1">
                  <c:v>24786560</c:v>
                </c:pt>
                <c:pt idx="2">
                  <c:v>14506977</c:v>
                </c:pt>
                <c:pt idx="3">
                  <c:v>14141800</c:v>
                </c:pt>
                <c:pt idx="4">
                  <c:v>4176150</c:v>
                </c:pt>
                <c:pt idx="5">
                  <c:v>2870886</c:v>
                </c:pt>
                <c:pt idx="6">
                  <c:v>1938253</c:v>
                </c:pt>
                <c:pt idx="7">
                  <c:v>481251</c:v>
                </c:pt>
                <c:pt idx="8">
                  <c:v>374084</c:v>
                </c:pt>
                <c:pt idx="9">
                  <c:v>228458</c:v>
                </c:pt>
                <c:pt idx="10">
                  <c:v>194781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413-4236-BD89-613F6FEDC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6E-4334-84C3-A3ED148623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6E-4334-84C3-A3ED148623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6E-4334-84C3-A3ED148623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6E-4334-84C3-A3ED148623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6E-4334-84C3-A3ED148623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06E-4334-84C3-A3ED148623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06E-4334-84C3-A3ED148623F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06E-4334-84C3-A3ED148623F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06E-4334-84C3-A3ED148623F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06E-4334-84C3-A3ED148623FA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06E-4334-84C3-A3ED148623FA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06E-4334-84C3-A3ED148623FA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06E-4334-84C3-A3ED148623FA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E06E-4334-84C3-A3ED148623FA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E06E-4334-84C3-A3ED148623FA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E06E-4334-84C3-A3ED148623FA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E06E-4334-84C3-A3ED148623FA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E06E-4334-84C3-A3ED148623FA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E06E-4334-84C3-A3ED148623FA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E06E-4334-84C3-A3ED148623FA}"/>
              </c:ext>
            </c:extLst>
          </c:dPt>
          <c:dPt>
            <c:idx val="20"/>
            <c:bubble3D val="0"/>
            <c:spPr>
              <a:solidFill>
                <a:sysClr val="window" lastClr="FFFFFF"/>
              </a:solidFill>
              <a:ln w="762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E06E-4334-84C3-A3ED148623FA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E06E-4334-84C3-A3ED148623FA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E06E-4334-84C3-A3ED148623FA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E06E-4334-84C3-A3ED148623FA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E06E-4334-84C3-A3ED148623FA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E06E-4334-84C3-A3ED148623FA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E06E-4334-84C3-A3ED148623FA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E06E-4334-84C3-A3ED148623FA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E06E-4334-84C3-A3ED148623FA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E06E-4334-84C3-A3ED148623FA}"/>
              </c:ext>
            </c:extLst>
          </c:dPt>
          <c:dLbls>
            <c:dLbl>
              <c:idx val="0"/>
              <c:layout>
                <c:manualLayout>
                  <c:x val="2.8368794326241099E-2"/>
                  <c:y val="-7.532956685499059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631205673758806E-2"/>
                      <c:h val="4.51224105461393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06E-4334-84C3-A3ED148623FA}"/>
                </c:ext>
              </c:extLst>
            </c:dLbl>
            <c:dLbl>
              <c:idx val="3"/>
              <c:layout>
                <c:manualLayout>
                  <c:x val="6.9040676758522698E-2"/>
                  <c:y val="-1.514355674451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6E-4334-84C3-A3ED148623FA}"/>
                </c:ext>
              </c:extLst>
            </c:dLbl>
            <c:dLbl>
              <c:idx val="5"/>
              <c:layout>
                <c:manualLayout>
                  <c:x val="1.2183648839739301E-2"/>
                  <c:y val="1.514355674451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06E-4334-84C3-A3ED148623FA}"/>
                </c:ext>
              </c:extLst>
            </c:dLbl>
            <c:dLbl>
              <c:idx val="13"/>
              <c:layout>
                <c:manualLayout>
                  <c:x val="1.0131712259371701E-2"/>
                  <c:y val="-2.25988700564971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E06E-4334-84C3-A3ED148623FA}"/>
                </c:ext>
              </c:extLst>
            </c:dLbl>
            <c:dLbl>
              <c:idx val="14"/>
              <c:layout>
                <c:manualLayout>
                  <c:x val="2.2336769484724399E-2"/>
                  <c:y val="1.2619630620430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277529138645"/>
                      <c:h val="6.26993094789704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E06E-4334-84C3-A3ED148623FA}"/>
                </c:ext>
              </c:extLst>
            </c:dLbl>
            <c:dLbl>
              <c:idx val="25"/>
              <c:layout>
                <c:manualLayout>
                  <c:x val="-5.6857027918783401E-2"/>
                  <c:y val="2.01914089926891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3-E06E-4334-84C3-A3ED148623FA}"/>
                </c:ext>
              </c:extLst>
            </c:dLbl>
            <c:dLbl>
              <c:idx val="26"/>
              <c:layout>
                <c:manualLayout>
                  <c:x val="-0.13378557801340599"/>
                  <c:y val="-1.00827867642134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5-E06E-4334-84C3-A3ED148623FA}"/>
                </c:ext>
              </c:extLst>
            </c:dLbl>
            <c:dLbl>
              <c:idx val="27"/>
              <c:layout>
                <c:manualLayout>
                  <c:x val="-5.0765203498913697E-2"/>
                  <c:y val="-2.52392612408613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7-E06E-4334-84C3-A3ED148623FA}"/>
                </c:ext>
              </c:extLst>
            </c:dLbl>
            <c:dLbl>
              <c:idx val="28"/>
              <c:layout>
                <c:manualLayout>
                  <c:x val="4.0526849037487303E-3"/>
                  <c:y val="7.532956685499059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9-E06E-4334-84C3-A3ED148623FA}"/>
                </c:ext>
              </c:extLst>
            </c:dLbl>
            <c:dLbl>
              <c:idx val="29"/>
              <c:layout>
                <c:manualLayout>
                  <c:x val="1.2183648839739301E-2"/>
                  <c:y val="1.44598263780953E-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B-E06E-4334-84C3-A3ED148623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Sheet2!$A$1:$A$30</c:f>
              <c:strCache>
                <c:ptCount val="30"/>
                <c:pt idx="0">
                  <c:v>Bates</c:v>
                </c:pt>
                <c:pt idx="1">
                  <c:v>Bellevue</c:v>
                </c:pt>
                <c:pt idx="2">
                  <c:v>Bellingham</c:v>
                </c:pt>
                <c:pt idx="3">
                  <c:v>Big Bend</c:v>
                </c:pt>
                <c:pt idx="4">
                  <c:v>Cascadia</c:v>
                </c:pt>
                <c:pt idx="5">
                  <c:v>Centralia</c:v>
                </c:pt>
                <c:pt idx="6">
                  <c:v>Clark</c:v>
                </c:pt>
                <c:pt idx="7">
                  <c:v>Clover Park</c:v>
                </c:pt>
                <c:pt idx="8">
                  <c:v>Columbia Basin</c:v>
                </c:pt>
                <c:pt idx="9">
                  <c:v>Edmonds</c:v>
                </c:pt>
                <c:pt idx="10">
                  <c:v>Everett</c:v>
                </c:pt>
                <c:pt idx="11">
                  <c:v>Grays Harbor</c:v>
                </c:pt>
                <c:pt idx="12">
                  <c:v>Green River</c:v>
                </c:pt>
                <c:pt idx="13">
                  <c:v>Highline</c:v>
                </c:pt>
                <c:pt idx="14">
                  <c:v>Lake Washington</c:v>
                </c:pt>
                <c:pt idx="15">
                  <c:v>Lower Columbia</c:v>
                </c:pt>
                <c:pt idx="16">
                  <c:v>Olympic</c:v>
                </c:pt>
                <c:pt idx="17">
                  <c:v>Peninsula</c:v>
                </c:pt>
                <c:pt idx="18">
                  <c:v>Pierce</c:v>
                </c:pt>
                <c:pt idx="19">
                  <c:v>Renton</c:v>
                </c:pt>
                <c:pt idx="20">
                  <c:v>Seattle</c:v>
                </c:pt>
                <c:pt idx="21">
                  <c:v>Shoreline</c:v>
                </c:pt>
                <c:pt idx="22">
                  <c:v>Skagit Valley</c:v>
                </c:pt>
                <c:pt idx="23">
                  <c:v>South Puget Sound</c:v>
                </c:pt>
                <c:pt idx="24">
                  <c:v>Spokane</c:v>
                </c:pt>
                <c:pt idx="25">
                  <c:v>Tacoma</c:v>
                </c:pt>
                <c:pt idx="26">
                  <c:v>Walla Walla</c:v>
                </c:pt>
                <c:pt idx="27">
                  <c:v>Wenatchee Valley</c:v>
                </c:pt>
                <c:pt idx="28">
                  <c:v>Whatcom</c:v>
                </c:pt>
                <c:pt idx="29">
                  <c:v>Yakima Valley</c:v>
                </c:pt>
              </c:strCache>
            </c:strRef>
          </c:cat>
          <c:val>
            <c:numRef>
              <c:f>Sheet2!$B$1:$B$30</c:f>
              <c:numCache>
                <c:formatCode>"$"#,##0_);\("$"#,##0\)</c:formatCode>
                <c:ptCount val="30"/>
                <c:pt idx="0">
                  <c:v>19428198.564365398</c:v>
                </c:pt>
                <c:pt idx="1">
                  <c:v>36952403.498914801</c:v>
                </c:pt>
                <c:pt idx="2">
                  <c:v>15001642.9795864</c:v>
                </c:pt>
                <c:pt idx="3">
                  <c:v>11269074.7164531</c:v>
                </c:pt>
                <c:pt idx="4">
                  <c:v>11797364.964451799</c:v>
                </c:pt>
                <c:pt idx="5">
                  <c:v>13183809.9762592</c:v>
                </c:pt>
                <c:pt idx="6">
                  <c:v>34161096.225250699</c:v>
                </c:pt>
                <c:pt idx="7">
                  <c:v>23476345.863527101</c:v>
                </c:pt>
                <c:pt idx="8">
                  <c:v>23727321.629182301</c:v>
                </c:pt>
                <c:pt idx="9">
                  <c:v>29006112.155873001</c:v>
                </c:pt>
                <c:pt idx="10">
                  <c:v>27752152.097216502</c:v>
                </c:pt>
                <c:pt idx="11">
                  <c:v>11126778.4800201</c:v>
                </c:pt>
                <c:pt idx="12">
                  <c:v>30142348.451512702</c:v>
                </c:pt>
                <c:pt idx="13">
                  <c:v>28870405.3204589</c:v>
                </c:pt>
                <c:pt idx="14">
                  <c:v>16887579.5353106</c:v>
                </c:pt>
                <c:pt idx="15">
                  <c:v>17051621.6462228</c:v>
                </c:pt>
                <c:pt idx="16">
                  <c:v>25662571.809854198</c:v>
                </c:pt>
                <c:pt idx="17">
                  <c:v>12552442.5660588</c:v>
                </c:pt>
                <c:pt idx="18">
                  <c:v>30877231.684687</c:v>
                </c:pt>
                <c:pt idx="19">
                  <c:v>19607048.939131901</c:v>
                </c:pt>
                <c:pt idx="20">
                  <c:v>74206657.4353607</c:v>
                </c:pt>
                <c:pt idx="21">
                  <c:v>23554563.959337901</c:v>
                </c:pt>
                <c:pt idx="22">
                  <c:v>22153130.232058901</c:v>
                </c:pt>
                <c:pt idx="23">
                  <c:v>18472172.271155</c:v>
                </c:pt>
                <c:pt idx="24">
                  <c:v>59070311.920888402</c:v>
                </c:pt>
                <c:pt idx="25">
                  <c:v>26023035.872122899</c:v>
                </c:pt>
                <c:pt idx="26">
                  <c:v>17639507.762950201</c:v>
                </c:pt>
                <c:pt idx="27">
                  <c:v>14881304.320323</c:v>
                </c:pt>
                <c:pt idx="28">
                  <c:v>14355238.9195338</c:v>
                </c:pt>
                <c:pt idx="29">
                  <c:v>20256609.375465699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E06E-4334-84C3-A3ED14862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8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2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4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6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7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8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5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9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4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8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39AE-6E64-49CF-A8C1-6883B75B98A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2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820" y="59421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Financial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19479"/>
          </a:xfrm>
        </p:spPr>
        <p:txBody>
          <a:bodyPr>
            <a:normAutofit/>
          </a:bodyPr>
          <a:lstStyle/>
          <a:p>
            <a:r>
              <a:rPr lang="en-US" dirty="0"/>
              <a:t>For Seattle Colleges Board of Trustees</a:t>
            </a:r>
          </a:p>
          <a:p>
            <a:r>
              <a:rPr lang="en-US" dirty="0"/>
              <a:t>Study Session</a:t>
            </a:r>
          </a:p>
          <a:p>
            <a:r>
              <a:rPr lang="en-US" dirty="0"/>
              <a:t>May 10, 2018</a:t>
            </a:r>
          </a:p>
          <a:p>
            <a:r>
              <a:rPr lang="en-US" dirty="0"/>
              <a:t>By</a:t>
            </a:r>
          </a:p>
          <a:p>
            <a:r>
              <a:rPr lang="en-US" dirty="0"/>
              <a:t>Jennifer Howard</a:t>
            </a:r>
          </a:p>
          <a:p>
            <a:r>
              <a:rPr lang="en-US" dirty="0"/>
              <a:t>Interim Vice Chancellor of Administrative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80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Legally Restricted Reserves		$35,890,372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State law prohibits the colleges from using these funds for any purpose other than the one for which they are intended.</a:t>
            </a:r>
          </a:p>
          <a:p>
            <a:r>
              <a:rPr lang="en-US" dirty="0"/>
              <a:t>Examples include:</a:t>
            </a:r>
          </a:p>
          <a:p>
            <a:pPr lvl="1"/>
            <a:r>
              <a:rPr lang="en-US" dirty="0"/>
              <a:t>Student Activity funds</a:t>
            </a:r>
          </a:p>
          <a:p>
            <a:pPr lvl="1"/>
            <a:r>
              <a:rPr lang="en-US" dirty="0"/>
              <a:t>Class / Lab Fees</a:t>
            </a:r>
          </a:p>
          <a:p>
            <a:pPr lvl="1"/>
            <a:r>
              <a:rPr lang="en-US" dirty="0"/>
              <a:t>Funds held in trusts </a:t>
            </a:r>
          </a:p>
          <a:p>
            <a:pPr lvl="1"/>
            <a:r>
              <a:rPr lang="en-US" dirty="0"/>
              <a:t>Financial Aid funds</a:t>
            </a:r>
          </a:p>
          <a:p>
            <a:pPr lvl="1"/>
            <a:r>
              <a:rPr lang="en-US" dirty="0"/>
              <a:t>Capital accounts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19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Unrestricted 					$3,068,882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Unrestricted funds are available to be used for specific purposes by the Board of Trustees or Chancellor.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2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Combination 					$1,373,538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category is for some grant funds that allow some flexibility of use.</a:t>
            </a:r>
          </a:p>
          <a:p>
            <a:r>
              <a:rPr lang="en-US" dirty="0"/>
              <a:t>They are for a specific purpose, but do not work as a regular ‘cost reimbursement’ grant.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4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698"/>
          </a:xfrm>
        </p:spPr>
        <p:txBody>
          <a:bodyPr/>
          <a:lstStyle/>
          <a:p>
            <a:r>
              <a:rPr lang="en-US" dirty="0"/>
              <a:t>Why have reserves at 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Continuity of operations</a:t>
            </a:r>
          </a:p>
          <a:p>
            <a:pPr lvl="1"/>
            <a:r>
              <a:rPr lang="en-US" dirty="0"/>
              <a:t>Legislative delay in establishing a budget, requires colleges to ‘cover’, or shut down, July 1.</a:t>
            </a:r>
          </a:p>
          <a:p>
            <a:pPr lvl="1"/>
            <a:r>
              <a:rPr lang="en-US" dirty="0"/>
              <a:t>Disaster preparedness, so that the colleges could maintain core services and not shut down</a:t>
            </a:r>
          </a:p>
          <a:p>
            <a:pPr lvl="1"/>
            <a:endParaRPr lang="en-US" dirty="0"/>
          </a:p>
          <a:p>
            <a:r>
              <a:rPr lang="en-US" dirty="0"/>
              <a:t>Reduced state funding </a:t>
            </a:r>
          </a:p>
          <a:p>
            <a:pPr lvl="1"/>
            <a:r>
              <a:rPr lang="en-US" dirty="0"/>
              <a:t>State funding for Seattle Colleges has been reduced significantly. This makes it challenging to innovate, explore new programs and maintain facilities and equipment. Reserves can help fill the gap.</a:t>
            </a:r>
          </a:p>
          <a:p>
            <a:pPr lvl="1"/>
            <a:endParaRPr lang="en-US" dirty="0"/>
          </a:p>
          <a:p>
            <a:r>
              <a:rPr lang="en-US" dirty="0"/>
              <a:t>Unfunded &amp; underfunded capital projects</a:t>
            </a:r>
          </a:p>
          <a:p>
            <a:pPr lvl="1"/>
            <a:r>
              <a:rPr lang="en-US" dirty="0"/>
              <a:t>Little state funding for large-scale capital projects. Reserves can fund capital projects, including new buildings and large-scale renovations.</a:t>
            </a:r>
          </a:p>
          <a:p>
            <a:pPr lvl="1"/>
            <a:r>
              <a:rPr lang="en-US" dirty="0"/>
              <a:t>Capital projects are funded below the cost to build. Using reserves avoids changing building plans to meet lower funding amounts.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21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take-away points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 the 2016 allocation model, Seattle ended up with a significant reduction of base state allocation. Seattle’s reduction has been just over $900,000 each year for the last three years, with a fourth year reduction expected in 19/20.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Because allocation accounts for only a part of the revenue for the colleges, the other revenue comes from local funds. Local funds are used to run college operations.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Reserves are one-time money that is, at times, used to balance a budget while a college is in transition, or to fill a budget gap on a temporary basis.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is not fiscally responsible to use one-time money to cover ongoing costs over the long term.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93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B94718-E28D-4EBA-8050-6996E4C054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State Allocation</a:t>
            </a:r>
          </a:p>
        </p:txBody>
      </p:sp>
    </p:spTree>
    <p:extLst>
      <p:ext uri="{BB962C8B-B14F-4D97-AF65-F5344CB8AC3E}">
        <p14:creationId xmlns:p14="http://schemas.microsoft.com/office/powerpoint/2010/main" val="3741300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0344"/>
          </a:xfrm>
        </p:spPr>
        <p:txBody>
          <a:bodyPr/>
          <a:lstStyle/>
          <a:p>
            <a:r>
              <a:rPr lang="en-US" dirty="0"/>
              <a:t>Washington State Budget biennium: 2018/19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05627A-D59E-4146-A5B5-ABE1CA0FF5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73105"/>
              </p:ext>
            </p:extLst>
          </p:nvPr>
        </p:nvGraphicFramePr>
        <p:xfrm>
          <a:off x="1959429" y="1207294"/>
          <a:ext cx="7781730" cy="565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922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5" y="251670"/>
            <a:ext cx="5411599" cy="599761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0" indent="0">
              <a:buNone/>
            </a:pPr>
            <a:r>
              <a:rPr lang="en-US" sz="1800" dirty="0"/>
              <a:t>SBCTC legislative appropriation    	    $734,811,000</a:t>
            </a:r>
          </a:p>
          <a:p>
            <a:pPr marL="0" indent="0">
              <a:buNone/>
            </a:pPr>
            <a:r>
              <a:rPr lang="en-US" sz="1800" dirty="0"/>
              <a:t>Capital funding in MOA		      $11,400,000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b="1" i="1" dirty="0"/>
              <a:t>TOTAL LEGISLATIVE APPROPRIATION          $746,211,000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i="1" dirty="0"/>
              <a:t>Less </a:t>
            </a:r>
            <a:r>
              <a:rPr lang="en-US" sz="1800" i="1" dirty="0" err="1"/>
              <a:t>SBCTC</a:t>
            </a:r>
            <a:r>
              <a:rPr lang="en-US" sz="1800" i="1" dirty="0"/>
              <a:t> operations:                                    $26,950,000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i="1" dirty="0"/>
              <a:t>AMOUNT AVAILABLE FOR SYSTEM ALLOCATION: </a:t>
            </a:r>
          </a:p>
          <a:p>
            <a:pPr marL="0" indent="0">
              <a:buNone/>
            </a:pPr>
            <a:r>
              <a:rPr lang="en-US" sz="1800" i="1" dirty="0"/>
              <a:t>$719,261,000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192" y="251670"/>
            <a:ext cx="5654179" cy="599761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 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0" indent="0">
              <a:buNone/>
            </a:pPr>
            <a:r>
              <a:rPr lang="en-US" sz="1800" dirty="0"/>
              <a:t>SBCTC legislative appropriation                       $757,406,000</a:t>
            </a:r>
          </a:p>
          <a:p>
            <a:pPr marL="0" indent="0">
              <a:buNone/>
            </a:pPr>
            <a:r>
              <a:rPr lang="en-US" sz="1800" dirty="0"/>
              <a:t>Capital funding in MOA		           $11,400,000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b="1" i="1" dirty="0"/>
              <a:t>TOTAL LEGISLATIVE APPROPRIATION              $768,806,000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Less </a:t>
            </a:r>
            <a:r>
              <a:rPr lang="en-US" sz="1800" i="1" dirty="0" err="1"/>
              <a:t>SBCTC</a:t>
            </a:r>
            <a:r>
              <a:rPr lang="en-US" sz="1800" i="1" dirty="0"/>
              <a:t> operations:                                        $27,539,641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i="1" dirty="0"/>
              <a:t>AMOUNT AVAILABLE FOR SYSTEM ALLOCATION: </a:t>
            </a:r>
          </a:p>
          <a:p>
            <a:pPr marL="0" indent="0">
              <a:buNone/>
            </a:pPr>
            <a:r>
              <a:rPr lang="en-US" sz="1800" i="1" dirty="0"/>
              <a:t>$741,266,359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1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5" y="251670"/>
            <a:ext cx="5411599" cy="599761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>
              <a:buNone/>
            </a:pPr>
            <a:r>
              <a:rPr lang="en-US" sz="1800" i="1" u="sng" dirty="0"/>
              <a:t>AMOUNT AVAILABLE FOR ALLOCATION:      $719,261,000</a:t>
            </a:r>
          </a:p>
          <a:p>
            <a:pPr marL="0" indent="0">
              <a:buNone/>
            </a:pPr>
            <a:endParaRPr lang="en-US" sz="1800" u="sng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Safe Harbor, provisos &amp; earmarks:        $204,867,615 </a:t>
            </a:r>
          </a:p>
          <a:p>
            <a:endParaRPr lang="en-US" sz="1800" dirty="0"/>
          </a:p>
          <a:p>
            <a:r>
              <a:rPr lang="en-US" sz="1800" dirty="0"/>
              <a:t>Minimum Operating Allocation:              $85,500,000 </a:t>
            </a:r>
          </a:p>
          <a:p>
            <a:endParaRPr lang="en-US" sz="1800" dirty="0"/>
          </a:p>
          <a:p>
            <a:r>
              <a:rPr lang="en-US" sz="1800" dirty="0"/>
              <a:t>Student Achievement Initiative (SAI):     $36,740,550 </a:t>
            </a:r>
          </a:p>
          <a:p>
            <a:endParaRPr lang="en-US" dirty="0"/>
          </a:p>
          <a:p>
            <a:r>
              <a:rPr lang="en-US" sz="1800" dirty="0"/>
              <a:t>Enrollments:		                    $343,103,762 </a:t>
            </a:r>
          </a:p>
          <a:p>
            <a:endParaRPr lang="en-US" sz="1800" dirty="0"/>
          </a:p>
          <a:p>
            <a:r>
              <a:rPr lang="en-US" sz="1800" dirty="0"/>
              <a:t>Weighted Enrollments:	                      $37,649,073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192" y="251670"/>
            <a:ext cx="5654179" cy="599761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</a:t>
            </a:r>
          </a:p>
          <a:p>
            <a:pPr marL="0" indent="0">
              <a:buNone/>
            </a:pPr>
            <a:r>
              <a:rPr lang="en-US" sz="1800" i="1" u="sng" dirty="0"/>
              <a:t>AMOUNT AVAILABLE FOR  ALLOCATION:         $741,266,359</a:t>
            </a: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Safe Harbor, provisos &amp; earmarks:          $246,424,012 </a:t>
            </a:r>
          </a:p>
          <a:p>
            <a:pPr lvl="0"/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Minimum Operating Allocation:	      $96,900,000 </a:t>
            </a:r>
          </a:p>
          <a:p>
            <a:pPr lvl="0"/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Student Achievement Initiative (SAI):      $37,870,300 </a:t>
            </a:r>
          </a:p>
          <a:p>
            <a:pPr lvl="0"/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Enrollments:		                      $324,519,745 </a:t>
            </a:r>
          </a:p>
          <a:p>
            <a:pPr lvl="0"/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Weighted Enrollments:                               $35,552,302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3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42785" y="141890"/>
            <a:ext cx="10842171" cy="72521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ALLOCATION MODEL – 5 Main Components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41890" y="867103"/>
            <a:ext cx="11101284" cy="5644055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Earmarks/Provisos</a:t>
            </a:r>
          </a:p>
          <a:p>
            <a:pPr lvl="1"/>
            <a:r>
              <a:rPr lang="en-US" dirty="0"/>
              <a:t>Not included in FTES or SAI calculation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“Safe Harbor” for four years (2016/17, 2017/18, 2018/19, 2019/20)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Minimum Operating Allowance (MOA) $2.85m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for all colleges, not reset each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It’s $</a:t>
            </a:r>
            <a:r>
              <a:rPr lang="en-US" dirty="0" err="1"/>
              <a:t>2.85m</a:t>
            </a:r>
            <a:r>
              <a:rPr lang="en-US" dirty="0"/>
              <a:t> in theory; actual amounts include other  capital allocation funds </a:t>
            </a:r>
          </a:p>
          <a:p>
            <a:pPr marL="411480" lvl="1" indent="0">
              <a:buNone/>
            </a:pPr>
            <a:endParaRPr lang="en-US" sz="8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Performance Funding (SAI)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Reset and redistributed each year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Base Allocation (FTE plus)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Three year averaging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Does not include earmarked (i.e. Worker Retraining) FTES</a:t>
            </a:r>
          </a:p>
          <a:p>
            <a:pPr marL="411480" lvl="1" indent="0">
              <a:buNone/>
            </a:pPr>
            <a:endParaRPr lang="en-US" sz="900" i="1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Weighted (Priority) FTES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Reset and redistributed each year</a:t>
            </a:r>
          </a:p>
          <a:p>
            <a:pPr marL="411480" lvl="1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0253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r>
              <a:rPr lang="en-US" dirty="0"/>
              <a:t>4 College Budgets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526796"/>
            <a:ext cx="4102916" cy="15086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Operating budget: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The budget that funds regular operations, funded by state allocation and local funds</a:t>
            </a:r>
            <a:r>
              <a:rPr lang="en-US" sz="1300" i="1" dirty="0">
                <a:solidFill>
                  <a:prstClr val="black"/>
                </a:solidFill>
              </a:rPr>
              <a:t>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1300" i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743" y="3553460"/>
            <a:ext cx="4194427" cy="18825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Grants/contracts budgets: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The budgets that spend the funds we receive for performing particular work, based on the grant/contract.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i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52710" y="1526796"/>
            <a:ext cx="4458478" cy="18825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Capital budget: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The budget that funds construction and large repairs, funded by state capital budget funds and some local funds.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i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52710" y="3811132"/>
            <a:ext cx="4463935" cy="24365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Enterprise funds (parking, cafeteria):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Programs that generate revenue that (for the most part) covers the expenses of the program, and may generate profit that can be used for projects, or reinvested in the program.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02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89CDC2C-FF14-4128-8B8F-8012F7964E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680964"/>
              </p:ext>
            </p:extLst>
          </p:nvPr>
        </p:nvGraphicFramePr>
        <p:xfrm>
          <a:off x="2472612" y="214604"/>
          <a:ext cx="7651102" cy="6550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DE8074-59D5-4A36-93A5-A20B204A2129}"/>
              </a:ext>
            </a:extLst>
          </p:cNvPr>
          <p:cNvSpPr txBox="1"/>
          <p:nvPr/>
        </p:nvSpPr>
        <p:spPr>
          <a:xfrm>
            <a:off x="335902" y="503853"/>
            <a:ext cx="1732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2018 System  </a:t>
            </a:r>
          </a:p>
          <a:p>
            <a:r>
              <a:rPr lang="en-US" sz="2800" b="1" dirty="0"/>
              <a:t>Allocation</a:t>
            </a:r>
          </a:p>
        </p:txBody>
      </p:sp>
    </p:spTree>
    <p:extLst>
      <p:ext uri="{BB962C8B-B14F-4D97-AF65-F5344CB8AC3E}">
        <p14:creationId xmlns:p14="http://schemas.microsoft.com/office/powerpoint/2010/main" val="19131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5" y="251670"/>
            <a:ext cx="5411599" cy="611587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>
              <a:buNone/>
            </a:pPr>
            <a:r>
              <a:rPr lang="en-US" sz="1800" i="1" u="sng" dirty="0"/>
              <a:t>Seattle’s State </a:t>
            </a:r>
            <a:r>
              <a:rPr lang="en-US" sz="1800" i="1" u="sng" dirty="0" smtClean="0"/>
              <a:t>Allocation</a:t>
            </a:r>
          </a:p>
          <a:p>
            <a:pPr marL="0" indent="0">
              <a:buNone/>
            </a:pPr>
            <a:endParaRPr lang="en-US" sz="1800" i="1" u="sng" dirty="0"/>
          </a:p>
          <a:p>
            <a:r>
              <a:rPr lang="en-US" sz="1800" dirty="0" smtClean="0"/>
              <a:t>Provisos </a:t>
            </a:r>
            <a:r>
              <a:rPr lang="en-US" sz="1800" dirty="0"/>
              <a:t>&amp; earmarks:                                   $20,653,290 </a:t>
            </a:r>
          </a:p>
          <a:p>
            <a:pPr marL="0" indent="0">
              <a:buNone/>
            </a:pPr>
            <a:r>
              <a:rPr lang="en-US" sz="1800" dirty="0" smtClean="0"/>
              <a:t>_____________________________________________</a:t>
            </a:r>
            <a:endParaRPr lang="en-US" sz="1800" dirty="0"/>
          </a:p>
          <a:p>
            <a:r>
              <a:rPr lang="en-US" sz="1800" dirty="0"/>
              <a:t>Minimum Operating Allocation:                   $8,550,000 </a:t>
            </a:r>
          </a:p>
          <a:p>
            <a:endParaRPr lang="en-US" sz="1800" dirty="0"/>
          </a:p>
          <a:p>
            <a:r>
              <a:rPr lang="en-US" sz="1800" dirty="0"/>
              <a:t>Student Achievement Initiative (SAI):          $2,933,093 </a:t>
            </a:r>
          </a:p>
          <a:p>
            <a:endParaRPr lang="en-US" dirty="0"/>
          </a:p>
          <a:p>
            <a:r>
              <a:rPr lang="en-US" sz="1800" dirty="0"/>
              <a:t>Enrollments:		                        $34,052,344</a:t>
            </a:r>
          </a:p>
          <a:p>
            <a:endParaRPr lang="en-US" sz="1800" dirty="0"/>
          </a:p>
          <a:p>
            <a:r>
              <a:rPr lang="en-US" sz="1800" dirty="0"/>
              <a:t>Weighted Enrollments:	                           $4,146,847</a:t>
            </a:r>
          </a:p>
          <a:p>
            <a:endParaRPr lang="en-US" sz="1800" dirty="0" smtClean="0"/>
          </a:p>
          <a:p>
            <a:r>
              <a:rPr lang="en-US" sz="1800" dirty="0" smtClean="0"/>
              <a:t>‘hold harmless’			         </a:t>
            </a:r>
            <a:r>
              <a:rPr lang="en-US" sz="1800" u="sng" dirty="0" smtClean="0"/>
              <a:t>$1,902,073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</a:p>
          <a:p>
            <a:pPr marL="0" indent="0" algn="r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$51,584,357</a:t>
            </a:r>
            <a:endParaRPr lang="en-US" sz="1800" dirty="0">
              <a:solidFill>
                <a:srgbClr val="0070C0"/>
              </a:solidFill>
            </a:endParaRP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251670"/>
            <a:ext cx="5795011" cy="599761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</a:t>
            </a:r>
            <a:endParaRPr lang="en-US" sz="1800" i="1" u="sng" dirty="0" smtClean="0"/>
          </a:p>
          <a:p>
            <a:pPr marL="0" indent="0">
              <a:buNone/>
            </a:pPr>
            <a:endParaRPr lang="en-US" sz="1800" i="1" u="sng" dirty="0"/>
          </a:p>
          <a:p>
            <a:pPr lvl="0"/>
            <a:r>
              <a:rPr lang="en-US" sz="1800" dirty="0" smtClean="0">
                <a:solidFill>
                  <a:prstClr val="black"/>
                </a:solidFill>
              </a:rPr>
              <a:t>Provisos </a:t>
            </a:r>
            <a:r>
              <a:rPr lang="en-US" sz="1800" dirty="0">
                <a:solidFill>
                  <a:prstClr val="black"/>
                </a:solidFill>
              </a:rPr>
              <a:t>&amp; earmarks:                                       $25,515,572</a:t>
            </a:r>
          </a:p>
          <a:p>
            <a:pPr marL="0" lv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________________________________________________</a:t>
            </a:r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Minimum Operating Allocation:	             </a:t>
            </a:r>
            <a:r>
              <a:rPr lang="en-US" sz="1800" dirty="0" smtClean="0">
                <a:solidFill>
                  <a:prstClr val="black"/>
                </a:solidFill>
              </a:rPr>
              <a:t>   $</a:t>
            </a:r>
            <a:r>
              <a:rPr lang="en-US" sz="1800" dirty="0">
                <a:solidFill>
                  <a:prstClr val="black"/>
                </a:solidFill>
              </a:rPr>
              <a:t>8,550,000 </a:t>
            </a: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</a:rPr>
              <a:t>Student Achievement Initiative (SAI):   </a:t>
            </a:r>
            <a:r>
              <a:rPr lang="en-US" sz="1800" dirty="0" smtClean="0">
                <a:solidFill>
                  <a:prstClr val="black"/>
                </a:solidFill>
              </a:rPr>
              <a:t>             </a:t>
            </a:r>
            <a:r>
              <a:rPr lang="en-US" sz="1800" dirty="0">
                <a:solidFill>
                  <a:prstClr val="black"/>
                </a:solidFill>
              </a:rPr>
              <a:t>$3,003,603</a:t>
            </a: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Enrollments:		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$</a:t>
            </a:r>
            <a:r>
              <a:rPr lang="en-US" sz="1800" dirty="0">
                <a:solidFill>
                  <a:prstClr val="black"/>
                </a:solidFill>
              </a:rPr>
              <a:t>32,204,949 </a:t>
            </a:r>
          </a:p>
          <a:p>
            <a:pPr lvl="0"/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Weighted Enrollments:         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$3,981,640</a:t>
            </a: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r>
              <a:rPr lang="en-US" sz="1800" dirty="0" smtClean="0">
                <a:solidFill>
                  <a:prstClr val="black"/>
                </a:solidFill>
              </a:rPr>
              <a:t>‘hold harmless’</a:t>
            </a:r>
            <a:r>
              <a:rPr lang="en-US" sz="1800" dirty="0">
                <a:solidFill>
                  <a:prstClr val="black"/>
                </a:solidFill>
              </a:rPr>
              <a:t>		 </a:t>
            </a:r>
            <a:r>
              <a:rPr lang="en-US" sz="1800" dirty="0" smtClean="0">
                <a:solidFill>
                  <a:prstClr val="black"/>
                </a:solidFill>
              </a:rPr>
              <a:t>                                 $</a:t>
            </a:r>
            <a:r>
              <a:rPr lang="en-US" sz="1800" u="sng" dirty="0" smtClean="0">
                <a:solidFill>
                  <a:prstClr val="black"/>
                </a:solidFill>
              </a:rPr>
              <a:t>950,894</a:t>
            </a:r>
          </a:p>
          <a:p>
            <a:pPr marL="0" indent="0">
              <a:buNone/>
            </a:pPr>
            <a:endParaRPr lang="en-US" sz="1800" u="sng" dirty="0" smtClean="0">
              <a:solidFill>
                <a:prstClr val="black"/>
              </a:solidFill>
            </a:endParaRPr>
          </a:p>
          <a:p>
            <a:pPr marL="0" indent="0" algn="r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$48,691,086</a:t>
            </a:r>
            <a:endParaRPr lang="en-US" sz="1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8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66966" y="301547"/>
            <a:ext cx="11171099" cy="638188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i="1" u="sng" dirty="0" smtClean="0"/>
              <a:t>Hold Harmless (also known as “Safe Harbor”)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‘Safe harbor</a:t>
            </a:r>
            <a:r>
              <a:rPr lang="en-US" sz="18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’ is a term to designate parts of the state appropriation that are to be held out of the allocation </a:t>
            </a:r>
            <a:r>
              <a:rPr lang="en-US" sz="18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model.</a:t>
            </a:r>
            <a:endParaRPr lang="en-US" sz="1800" i="1" u="sng" dirty="0" smtClean="0"/>
          </a:p>
          <a:p>
            <a:pPr marL="0" indent="0" algn="ctr">
              <a:buNone/>
            </a:pPr>
            <a:endParaRPr lang="en-US" sz="1800" i="1" u="sng" dirty="0" smtClean="0"/>
          </a:p>
          <a:p>
            <a:pPr lvl="0"/>
            <a:r>
              <a:rPr lang="en-US" sz="1800" i="1" dirty="0"/>
              <a:t>In 2016, the allocation model changed. The impact of that change for Seattle was an approximate </a:t>
            </a:r>
            <a:r>
              <a:rPr lang="en-US" sz="1800" b="1" i="1" u="sng" dirty="0"/>
              <a:t>reduction</a:t>
            </a:r>
            <a:r>
              <a:rPr lang="en-US" sz="1800" i="1" dirty="0"/>
              <a:t> of $3,804,146.  </a:t>
            </a:r>
            <a:endParaRPr lang="en-US" sz="1800" i="1" dirty="0" smtClean="0"/>
          </a:p>
          <a:p>
            <a:pPr marL="0" lvl="0" indent="0">
              <a:buNone/>
            </a:pPr>
            <a:endParaRPr lang="en-US" sz="900" dirty="0"/>
          </a:p>
          <a:p>
            <a:pPr lvl="0"/>
            <a:r>
              <a:rPr lang="en-US" sz="1800" i="1" dirty="0"/>
              <a:t>Starting in FY 2016, the state </a:t>
            </a:r>
            <a:r>
              <a:rPr lang="en-US" sz="1800" b="1" i="1" u="sng" dirty="0" smtClean="0"/>
              <a:t>added</a:t>
            </a:r>
            <a:r>
              <a:rPr lang="en-US" sz="1800" i="1" dirty="0" smtClean="0"/>
              <a:t> </a:t>
            </a:r>
            <a:r>
              <a:rPr lang="en-US" sz="1800" i="1" dirty="0"/>
              <a:t>the amount of $2,853,110 </a:t>
            </a:r>
            <a:r>
              <a:rPr lang="en-US" sz="1800" i="1" dirty="0" smtClean="0"/>
              <a:t>to </a:t>
            </a:r>
            <a:r>
              <a:rPr lang="en-US" sz="1800" i="1" dirty="0"/>
              <a:t>Seattle’s allocation </a:t>
            </a:r>
            <a:r>
              <a:rPr lang="en-US" sz="1800" i="1" dirty="0" smtClean="0"/>
              <a:t>total, holding </a:t>
            </a:r>
            <a:r>
              <a:rPr lang="en-US" sz="1800" i="1" dirty="0"/>
              <a:t>the district harmless for three quarters of </a:t>
            </a:r>
            <a:r>
              <a:rPr lang="en-US" sz="1800" i="1" dirty="0" smtClean="0"/>
              <a:t>loss.</a:t>
            </a:r>
          </a:p>
          <a:p>
            <a:pPr marL="0" lvl="0" indent="0">
              <a:buNone/>
            </a:pPr>
            <a:endParaRPr lang="en-US" sz="900" dirty="0"/>
          </a:p>
          <a:p>
            <a:pPr lvl="0"/>
            <a:r>
              <a:rPr lang="en-US" sz="1800" i="1" dirty="0"/>
              <a:t>Under </a:t>
            </a:r>
            <a:r>
              <a:rPr lang="en-US" sz="1800" i="1" dirty="0" smtClean="0"/>
              <a:t>hold harmless</a:t>
            </a:r>
            <a:r>
              <a:rPr lang="en-US" sz="1800" i="1" dirty="0"/>
              <a:t>, which spreads the impact of the loss or gain over 4 years, the state </a:t>
            </a:r>
            <a:r>
              <a:rPr lang="en-US" sz="1800" b="1" i="1" u="sng" dirty="0"/>
              <a:t>lowers the amount added</a:t>
            </a:r>
            <a:r>
              <a:rPr lang="en-US" sz="1800" b="1" i="1" dirty="0"/>
              <a:t> </a:t>
            </a:r>
            <a:r>
              <a:rPr lang="en-US" sz="1800" i="1" dirty="0"/>
              <a:t>back  to the district (the equivalent of 1/4</a:t>
            </a:r>
            <a:r>
              <a:rPr lang="en-US" sz="1800" i="1" baseline="30000" dirty="0"/>
              <a:t>th</a:t>
            </a:r>
            <a:r>
              <a:rPr lang="en-US" sz="1800" i="1" dirty="0"/>
              <a:t> of the total loss) for each year over the next four years</a:t>
            </a:r>
            <a:r>
              <a:rPr lang="en-US" sz="1800" i="1" dirty="0" smtClean="0"/>
              <a:t>.</a:t>
            </a:r>
          </a:p>
          <a:p>
            <a:pPr marL="0" lvl="0" indent="0">
              <a:buNone/>
            </a:pPr>
            <a:endParaRPr lang="en-US" sz="1800" dirty="0"/>
          </a:p>
          <a:p>
            <a:pPr lvl="1"/>
            <a:r>
              <a:rPr lang="en-US" sz="1800" i="1" dirty="0"/>
              <a:t>2016= added back $</a:t>
            </a:r>
            <a:r>
              <a:rPr lang="en-US" sz="1800" i="1" dirty="0" smtClean="0"/>
              <a:t>2,853,110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i="1" dirty="0"/>
              <a:t>2017= added back $</a:t>
            </a:r>
            <a:r>
              <a:rPr lang="en-US" sz="1800" i="1" dirty="0" smtClean="0"/>
              <a:t>1,902,073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i="1" dirty="0" smtClean="0"/>
              <a:t>2018</a:t>
            </a:r>
            <a:r>
              <a:rPr lang="en-US" sz="1800" i="1" dirty="0"/>
              <a:t>= added back $</a:t>
            </a:r>
            <a:r>
              <a:rPr lang="en-US" sz="1800" i="1" dirty="0" smtClean="0"/>
              <a:t>951,036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i="1" dirty="0"/>
              <a:t>2019 = will add back zero</a:t>
            </a:r>
            <a:endParaRPr lang="en-US" sz="1800" dirty="0"/>
          </a:p>
          <a:p>
            <a:pPr marL="0" indent="0" algn="ctr">
              <a:buNone/>
            </a:pPr>
            <a:endParaRPr lang="en-US" sz="1800" i="1" u="sng" dirty="0" smtClean="0"/>
          </a:p>
          <a:p>
            <a:pPr marL="342900" indent="-342900">
              <a:buFont typeface="+mj-lt"/>
              <a:buAutoNum type="arabicPeriod"/>
            </a:pPr>
            <a:endParaRPr lang="en-US" sz="1800" i="1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19850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10" y="823171"/>
            <a:ext cx="5411599" cy="317733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u="sng" dirty="0"/>
              <a:t>2017/18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for</a:t>
            </a:r>
          </a:p>
          <a:p>
            <a:r>
              <a:rPr lang="en-US" sz="1800" dirty="0"/>
              <a:t>Provisos &amp; earmarks:                                   $20,653,290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All others:			      $51,584,357 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r">
              <a:buNone/>
            </a:pPr>
            <a:r>
              <a:rPr lang="en-US" sz="1800" dirty="0"/>
              <a:t>TOTAL: $72,237,647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82" y="823171"/>
            <a:ext cx="5654179" cy="317733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for</a:t>
            </a:r>
            <a:endParaRPr lang="en-US" sz="1800" dirty="0">
              <a:solidFill>
                <a:prstClr val="black"/>
              </a:solidFill>
            </a:endParaRP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Provisos &amp; earmarks:                                       $25,515,572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>
                <a:solidFill>
                  <a:prstClr val="black"/>
                </a:solidFill>
              </a:rPr>
              <a:t>All others:			           $48,691,086</a:t>
            </a: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0" indent="0" algn="r">
              <a:buNone/>
            </a:pPr>
            <a:r>
              <a:rPr lang="en-US" sz="1800" dirty="0">
                <a:solidFill>
                  <a:prstClr val="black"/>
                </a:solidFill>
              </a:rPr>
              <a:t>TOTAL: $74,206,658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08FD6-AFDC-4999-A4AC-90F7915E29FC}"/>
              </a:ext>
            </a:extLst>
          </p:cNvPr>
          <p:cNvSpPr txBox="1"/>
          <p:nvPr/>
        </p:nvSpPr>
        <p:spPr>
          <a:xfrm>
            <a:off x="397042" y="4572000"/>
            <a:ext cx="1112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Decreases to allocation that are NOT part of earmarks/provisos result in less spending flexibility.</a:t>
            </a:r>
          </a:p>
          <a:p>
            <a:r>
              <a:rPr lang="en-US" dirty="0"/>
              <a:t>While the overall allocation is higher for 2018/19, over $25 million  is set aside for legislatively-directed expenditures.</a:t>
            </a:r>
          </a:p>
        </p:txBody>
      </p:sp>
    </p:spTree>
    <p:extLst>
      <p:ext uri="{BB962C8B-B14F-4D97-AF65-F5344CB8AC3E}">
        <p14:creationId xmlns:p14="http://schemas.microsoft.com/office/powerpoint/2010/main" val="40412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706A75-DD07-451B-B3EC-D892B9FC85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751060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B1961-7660-46C4-938D-3FDC4B79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System Integration (ASI</a:t>
            </a:r>
            <a:r>
              <a:rPr lang="en-US" dirty="0" smtClean="0"/>
              <a:t>) /</a:t>
            </a:r>
            <a:br>
              <a:rPr lang="en-US" dirty="0" smtClean="0"/>
            </a:br>
            <a:r>
              <a:rPr lang="en-US" dirty="0" smtClean="0"/>
              <a:t>Strategic Priorities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86022-CB8C-42B4-AA4E-CB8B274F5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Services consolidated at District Level for 2018/2019 budget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Human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Information 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Web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Foundation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65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1CB4-F05C-43B1-B536-22A37542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1: Student Success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CBC6-F9CE-4F65-9E9E-C97863334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2509" y="1253331"/>
            <a:ext cx="5181600" cy="4351338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u="sng" dirty="0"/>
              <a:t>Budget priorities for </a:t>
            </a:r>
            <a:r>
              <a:rPr lang="en-US" b="1" i="1" u="sng" dirty="0" err="1"/>
              <a:t>FY19</a:t>
            </a:r>
            <a:endParaRPr lang="en-US" b="1" i="1" u="sng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Recruitment and outreach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Targeted marketing and advertising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Enrolling more Seattle Public High School students (dual enrollment, running start, early college, CRM campaigns, etc.)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Expanding e-learning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New academic program development and realignment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Student retention (reducing withdrawal rate, increasing quarter-to-quarter persistence rates, narrowing performance gaps for under-served student populations)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Implementing best practices for academic and student support programs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Developing and implementing structured academic pathways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C6D94-E1E9-4293-940C-C17AF725D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6729" y="1253331"/>
            <a:ext cx="5513439" cy="4351338"/>
          </a:xfrm>
          <a:noFill/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u="sng" dirty="0"/>
              <a:t>Strategy 1: Implementing structured academic and career pathways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/>
              <a:t>Student Success Technologies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Chancellor and Executive Team have approved up to </a:t>
            </a:r>
            <a:r>
              <a:rPr lang="en-US" i="1" dirty="0">
                <a:solidFill>
                  <a:srgbClr val="FF0000"/>
                </a:solidFill>
              </a:rPr>
              <a:t>$500,000 </a:t>
            </a:r>
            <a:r>
              <a:rPr lang="en-US" i="1" dirty="0"/>
              <a:t>for the purchase and implementation of Student Success tools for </a:t>
            </a:r>
            <a:r>
              <a:rPr lang="en-US" i="1" dirty="0" err="1"/>
              <a:t>FY1819</a:t>
            </a:r>
            <a:r>
              <a:rPr lang="en-US" i="1" dirty="0"/>
              <a:t>.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u="sng" dirty="0"/>
              <a:t>Strategy 2: Strategic enrollment management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/>
              <a:t>Strategic Instructional Initiatives / e-learning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Chancellor and Executive Team have approved establishing a Strategic Instructional Initiatives budget using lapsed salary gained by combining the </a:t>
            </a:r>
            <a:r>
              <a:rPr lang="en-US" i="1" dirty="0" err="1"/>
              <a:t>CHRO</a:t>
            </a:r>
            <a:r>
              <a:rPr lang="en-US" i="1" dirty="0"/>
              <a:t> and VC - </a:t>
            </a:r>
            <a:r>
              <a:rPr lang="en-US" i="1" dirty="0" err="1"/>
              <a:t>F&amp;T</a:t>
            </a:r>
            <a:r>
              <a:rPr lang="en-US" i="1" dirty="0"/>
              <a:t> positions into one VC role - </a:t>
            </a:r>
            <a:r>
              <a:rPr lang="en-US" i="1" dirty="0">
                <a:solidFill>
                  <a:srgbClr val="FF0000"/>
                </a:solidFill>
              </a:rPr>
              <a:t>$187,500</a:t>
            </a:r>
            <a:r>
              <a:rPr lang="en-US" i="1" dirty="0"/>
              <a:t>.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13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7145-F9B3-4065-A08E-4A573398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2: Equity, Diversity, Inclusion, and Community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D2896-49F6-4917-B6F0-9687A1C2B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0104" y="1538031"/>
            <a:ext cx="5181600" cy="463893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i="1" u="sng" dirty="0"/>
              <a:t>Budget priorities for </a:t>
            </a:r>
            <a:r>
              <a:rPr lang="en-US" sz="1600" b="1" i="1" u="sng" dirty="0" err="1"/>
              <a:t>FY19</a:t>
            </a:r>
            <a:endParaRPr lang="en-US" sz="1600" b="1" i="1" u="sng" dirty="0"/>
          </a:p>
          <a:p>
            <a:pPr marL="0" indent="0">
              <a:buNone/>
            </a:pPr>
            <a:endParaRPr lang="en-US" sz="1600" b="1" i="1" u="sng" dirty="0"/>
          </a:p>
          <a:p>
            <a:pPr lvl="0"/>
            <a:r>
              <a:rPr lang="en-US" sz="1600" dirty="0"/>
              <a:t>Development of a diversity action plan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Improving student retention (reducing withdrawal rate, increasing quarter-to-quarter persistence rates, narrowing performance gaps for under-served student populations)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F24D4-C7C8-47AC-8518-11911AD51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38032"/>
            <a:ext cx="5181600" cy="463893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i="1" u="sng" dirty="0"/>
              <a:t>Strategy 1: Diversity Action Plans</a:t>
            </a:r>
          </a:p>
          <a:p>
            <a:pPr marL="0" indent="0">
              <a:buNone/>
            </a:pPr>
            <a:endParaRPr lang="en-US" sz="1600" dirty="0"/>
          </a:p>
          <a:p>
            <a:pPr marL="0" lvl="0" indent="0">
              <a:buNone/>
            </a:pPr>
            <a:r>
              <a:rPr lang="en-US" sz="1600" b="1" i="1" dirty="0"/>
              <a:t>Assistant Vice President positions</a:t>
            </a:r>
          </a:p>
          <a:p>
            <a:pPr marL="0" lvl="0" indent="0">
              <a:buNone/>
            </a:pPr>
            <a:endParaRPr lang="en-US" sz="1600" b="1" i="1" dirty="0"/>
          </a:p>
          <a:p>
            <a:pPr lvl="1"/>
            <a:r>
              <a:rPr lang="en-US" sz="1600" i="1" dirty="0"/>
              <a:t>All three colleges are hiring </a:t>
            </a:r>
            <a:r>
              <a:rPr lang="en-US" sz="1600" i="1" dirty="0" err="1"/>
              <a:t>AVP</a:t>
            </a:r>
            <a:r>
              <a:rPr lang="en-US" sz="1600" i="1" dirty="0"/>
              <a:t> – Diversity, Equity and Inclusion positions.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179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F134-7D4D-4999-AC07-60E57DB7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727"/>
          </a:xfrm>
        </p:spPr>
        <p:txBody>
          <a:bodyPr>
            <a:normAutofit/>
          </a:bodyPr>
          <a:lstStyle/>
          <a:p>
            <a:r>
              <a:rPr lang="en-US" sz="3200" b="1" dirty="0"/>
              <a:t>Goal 3: Organizational Excellence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4B933-76E7-4B63-8B8A-037934E42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232" y="1356851"/>
            <a:ext cx="3738717" cy="4763729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b="1" i="1" u="sng" dirty="0"/>
              <a:t>Budget priorities for </a:t>
            </a:r>
            <a:r>
              <a:rPr lang="en-US" sz="6400" b="1" i="1" u="sng" dirty="0" err="1"/>
              <a:t>FY19</a:t>
            </a:r>
            <a:endParaRPr lang="en-US" sz="6400" b="1" i="1" u="sng" dirty="0"/>
          </a:p>
          <a:p>
            <a:pPr marL="0" indent="0">
              <a:buNone/>
            </a:pPr>
            <a:endParaRPr lang="en-US" sz="6400" b="1" i="1" u="sng" dirty="0"/>
          </a:p>
          <a:p>
            <a:pPr lvl="0"/>
            <a:r>
              <a:rPr lang="en-US" sz="6400" dirty="0"/>
              <a:t>Realignment and consolidation (IT, web development, workforce and corporate training, etc.)</a:t>
            </a:r>
          </a:p>
          <a:p>
            <a:pPr marL="0" lvl="0" indent="0">
              <a:buNone/>
            </a:pPr>
            <a:endParaRPr lang="en-US" sz="6400" dirty="0"/>
          </a:p>
          <a:p>
            <a:pPr lvl="0"/>
            <a:r>
              <a:rPr lang="en-US" sz="6400" dirty="0"/>
              <a:t>Foundation integration</a:t>
            </a:r>
          </a:p>
          <a:p>
            <a:pPr marL="0" lvl="0" indent="0">
              <a:buNone/>
            </a:pPr>
            <a:endParaRPr lang="en-US" sz="6400" dirty="0"/>
          </a:p>
          <a:p>
            <a:pPr lvl="0"/>
            <a:r>
              <a:rPr lang="en-US" sz="6400" dirty="0" err="1"/>
              <a:t>ctcLink</a:t>
            </a:r>
            <a:r>
              <a:rPr lang="en-US" sz="6400" dirty="0"/>
              <a:t> project</a:t>
            </a:r>
          </a:p>
          <a:p>
            <a:pPr marL="0" lvl="0" indent="0">
              <a:buNone/>
            </a:pPr>
            <a:endParaRPr lang="en-US" sz="6400" dirty="0"/>
          </a:p>
          <a:p>
            <a:pPr lvl="0"/>
            <a:r>
              <a:rPr lang="en-US" sz="6400" dirty="0"/>
              <a:t>Addressing urgent staffing issues (e.g. shortage of nursing faculty, advisors)</a:t>
            </a:r>
          </a:p>
          <a:p>
            <a:pPr marL="0" indent="0">
              <a:buNone/>
            </a:pPr>
            <a:r>
              <a:rPr lang="en-US" sz="4900" dirty="0"/>
              <a:t> 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280D0-2814-4A9E-B734-DA6B0AF61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29548" y="1356851"/>
            <a:ext cx="7224252" cy="4763729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b="1" i="1" u="sng" dirty="0"/>
              <a:t>Strategy 1: Teaching and learning</a:t>
            </a:r>
          </a:p>
          <a:p>
            <a:pPr marL="0" indent="0">
              <a:buNone/>
            </a:pPr>
            <a:r>
              <a:rPr lang="en-US" sz="6400" b="1" i="1" u="sng" dirty="0"/>
              <a:t>Strategy 2: Achieving System Integration</a:t>
            </a:r>
          </a:p>
          <a:p>
            <a:pPr marL="0" indent="0">
              <a:buNone/>
            </a:pPr>
            <a:r>
              <a:rPr lang="en-US" sz="6400" b="1" i="1" dirty="0"/>
              <a:t>Web team restructure</a:t>
            </a:r>
            <a:endParaRPr lang="en-US" sz="6400" b="1" dirty="0"/>
          </a:p>
          <a:p>
            <a:pPr lvl="1"/>
            <a:r>
              <a:rPr lang="en-US" sz="6400" i="1" dirty="0"/>
              <a:t>Chancellor and Executive Team have approved up to an additional </a:t>
            </a:r>
            <a:r>
              <a:rPr lang="en-US" sz="6400" i="1" dirty="0">
                <a:solidFill>
                  <a:srgbClr val="FF0000"/>
                </a:solidFill>
              </a:rPr>
              <a:t>$80,000 </a:t>
            </a:r>
            <a:r>
              <a:rPr lang="en-US" sz="6400" i="1" dirty="0"/>
              <a:t>pending a more detailed plan and timeline for implementation.</a:t>
            </a:r>
            <a:endParaRPr lang="en-US" sz="6400" dirty="0"/>
          </a:p>
          <a:p>
            <a:pPr marL="0" lvl="0" indent="0">
              <a:buNone/>
            </a:pPr>
            <a:r>
              <a:rPr lang="en-US" sz="6400" b="1" i="1" dirty="0"/>
              <a:t>Foundation restructure</a:t>
            </a:r>
            <a:endParaRPr lang="en-US" sz="6400" b="1" dirty="0"/>
          </a:p>
          <a:p>
            <a:pPr lvl="1"/>
            <a:r>
              <a:rPr lang="en-US" sz="6400" i="1" dirty="0"/>
              <a:t>As of now, it is uncertain whether the existing college foundations will agree to continuing support of staff of the merged foundation. If they do not agree to continue, this is a very conservative estimate of what the cost burden would be for the Seattle Colleges' budget - </a:t>
            </a:r>
            <a:r>
              <a:rPr lang="en-US" sz="6400" i="1" dirty="0">
                <a:solidFill>
                  <a:srgbClr val="FF0000"/>
                </a:solidFill>
              </a:rPr>
              <a:t>$900,000</a:t>
            </a:r>
            <a:r>
              <a:rPr lang="en-US" sz="6400" i="1" dirty="0"/>
              <a:t>.</a:t>
            </a: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b="1" i="1" u="sng" dirty="0"/>
              <a:t>Strategy 3: Sustainability</a:t>
            </a:r>
            <a:endParaRPr lang="en-US" sz="6400" dirty="0"/>
          </a:p>
          <a:p>
            <a:pPr marL="0" lvl="0" indent="0">
              <a:buNone/>
            </a:pPr>
            <a:r>
              <a:rPr lang="en-US" sz="6400" b="1" i="1" dirty="0"/>
              <a:t>Implementation of Concur travel software package</a:t>
            </a:r>
            <a:endParaRPr lang="en-US" sz="6400" b="1" dirty="0"/>
          </a:p>
          <a:p>
            <a:pPr lvl="1"/>
            <a:r>
              <a:rPr lang="en-US" sz="6400" i="1" dirty="0"/>
              <a:t>Chancellor and Executive Team have approved purchase </a:t>
            </a:r>
            <a:r>
              <a:rPr lang="en-US" sz="6400" i="1" dirty="0">
                <a:solidFill>
                  <a:srgbClr val="FF0000"/>
                </a:solidFill>
              </a:rPr>
              <a:t>($19,000) </a:t>
            </a:r>
            <a:r>
              <a:rPr lang="en-US" sz="6400" i="1" dirty="0"/>
              <a:t>and implementation of </a:t>
            </a:r>
            <a:r>
              <a:rPr lang="en-US" sz="6400" i="1" dirty="0">
                <a:solidFill>
                  <a:srgbClr val="FF0000"/>
                </a:solidFill>
              </a:rPr>
              <a:t>($21,000) </a:t>
            </a:r>
            <a:r>
              <a:rPr lang="en-US" sz="6400" i="1" dirty="0"/>
              <a:t>Concur travel software. It is anticipated this will save the Seattle Colleges at least $30,000 per year in hard costs with additional soft cost savings.</a:t>
            </a:r>
            <a:endParaRPr lang="en-US" sz="6400" dirty="0"/>
          </a:p>
          <a:p>
            <a:pPr marL="0" lvl="0" indent="0">
              <a:buNone/>
            </a:pPr>
            <a:r>
              <a:rPr lang="en-US" sz="6400" b="1" i="1" dirty="0"/>
              <a:t>Implementation of Catalog software package</a:t>
            </a:r>
            <a:endParaRPr lang="en-US" sz="6400" b="1" dirty="0"/>
          </a:p>
          <a:p>
            <a:pPr lvl="1"/>
            <a:r>
              <a:rPr lang="en-US" sz="6400" i="1" dirty="0"/>
              <a:t>Chancellor and Executive Team have approved up to </a:t>
            </a:r>
            <a:r>
              <a:rPr lang="en-US" sz="6400" i="1" dirty="0">
                <a:solidFill>
                  <a:srgbClr val="FF0000"/>
                </a:solidFill>
              </a:rPr>
              <a:t>$100,000 </a:t>
            </a:r>
            <a:r>
              <a:rPr lang="en-US" sz="6400" i="1" dirty="0"/>
              <a:t>in one time funding for the purchase of "catalog software" and </a:t>
            </a:r>
            <a:r>
              <a:rPr lang="en-US" sz="6400" i="1" dirty="0">
                <a:solidFill>
                  <a:srgbClr val="FF0000"/>
                </a:solidFill>
              </a:rPr>
              <a:t>$15,000 </a:t>
            </a:r>
            <a:r>
              <a:rPr lang="en-US" sz="6400" i="1" dirty="0"/>
              <a:t>as an on-going licensing expense.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09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9397-D312-48D8-BF95-2EC61425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Goal 4: Partnerships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35727-1746-4508-AC8C-2C20C9A21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072" y="1585452"/>
            <a:ext cx="3900948" cy="459151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i="1" u="sng" dirty="0"/>
              <a:t>Budget priorities for </a:t>
            </a:r>
            <a:r>
              <a:rPr lang="en-US" sz="1600" b="1" i="1" u="sng" dirty="0" err="1"/>
              <a:t>FY19</a:t>
            </a:r>
            <a:endParaRPr lang="en-US" sz="1600" b="1" i="1" u="sng" dirty="0"/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Enrolling more Seattle Public High School students (dual enrollment, running start, early college, etc.)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Pre-apprentice and apprentice programs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09448-4DBA-4C7A-AE4E-A247DD081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4845" y="1585452"/>
            <a:ext cx="6508955" cy="459151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i="1" u="sng" dirty="0"/>
              <a:t>Strategy 1: Partnership Development</a:t>
            </a:r>
          </a:p>
          <a:p>
            <a:pPr marL="0" indent="0">
              <a:buNone/>
            </a:pPr>
            <a:r>
              <a:rPr lang="en-US" sz="1600" i="1" dirty="0"/>
              <a:t> </a:t>
            </a:r>
            <a:endParaRPr lang="en-US" sz="1600" dirty="0"/>
          </a:p>
          <a:p>
            <a:pPr marL="0" lvl="0" indent="0">
              <a:buNone/>
            </a:pPr>
            <a:r>
              <a:rPr lang="en-US" sz="1600" b="1" i="1" dirty="0"/>
              <a:t>Seattle Promise Coordinator</a:t>
            </a:r>
            <a:endParaRPr lang="en-US" sz="1600" b="1" dirty="0"/>
          </a:p>
          <a:p>
            <a:pPr lvl="1"/>
            <a:r>
              <a:rPr lang="en-US" sz="1600" i="1" dirty="0"/>
              <a:t>Chancellor and Executive Team have approved the hiring of a Seattle Promise Coordinator position. This position could potentially be paid for through monies provided by the City of Seattle </a:t>
            </a:r>
            <a:r>
              <a:rPr lang="en-US" sz="1600" i="1" dirty="0">
                <a:solidFill>
                  <a:srgbClr val="FF0000"/>
                </a:solidFill>
              </a:rPr>
              <a:t>($100,000).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marL="0" lvl="0" indent="0">
              <a:buNone/>
            </a:pPr>
            <a:r>
              <a:rPr lang="en-US" sz="1600" b="1" i="1" dirty="0"/>
              <a:t>Off-campus Apprenticeship programs</a:t>
            </a:r>
            <a:endParaRPr lang="en-US" sz="1600" b="1" dirty="0"/>
          </a:p>
          <a:p>
            <a:pPr lvl="1"/>
            <a:r>
              <a:rPr lang="en-US" sz="1600" i="1" dirty="0"/>
              <a:t>Seattle Central will budget up to </a:t>
            </a:r>
            <a:r>
              <a:rPr lang="en-US" sz="1600" i="1" dirty="0">
                <a:solidFill>
                  <a:srgbClr val="FF0000"/>
                </a:solidFill>
              </a:rPr>
              <a:t>$1,500,000 </a:t>
            </a:r>
            <a:r>
              <a:rPr lang="en-US" sz="1600" i="1" dirty="0"/>
              <a:t>in one-time funds for FY18</a:t>
            </a:r>
            <a:r>
              <a:rPr lang="en-US" sz="1600" i="1" dirty="0">
                <a:solidFill>
                  <a:schemeClr val="accent2"/>
                </a:solidFill>
              </a:rPr>
              <a:t>-</a:t>
            </a:r>
            <a:r>
              <a:rPr lang="en-US" sz="1600" i="1" dirty="0"/>
              <a:t>19 to meet the current demand for apprenticeship training that South cannot meet due to budget constraints. 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0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 allocation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Legislatively approved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it or lose it. Unspent allocation goes back to the state June 30 each year.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Distributed by SBCTC to districts/colleges based on:</a:t>
            </a:r>
          </a:p>
          <a:p>
            <a:pPr marL="971550" lvl="1" indent="-514350">
              <a:buAutoNum type="arabicPeriod"/>
            </a:pPr>
            <a:r>
              <a:rPr lang="en-US" u="sng" dirty="0"/>
              <a:t>Enrollments</a:t>
            </a:r>
            <a:r>
              <a:rPr lang="en-US" dirty="0"/>
              <a:t> (hitting the target for FTES, and weighted FTES for identified courses)</a:t>
            </a:r>
          </a:p>
          <a:p>
            <a:pPr marL="971550" lvl="1" indent="-514350">
              <a:buAutoNum type="arabicPeriod"/>
            </a:pPr>
            <a:r>
              <a:rPr lang="en-US" u="sng" dirty="0"/>
              <a:t>Student Achievement </a:t>
            </a:r>
            <a:r>
              <a:rPr lang="en-US" dirty="0"/>
              <a:t>(basic skills gains, completion, retention)</a:t>
            </a:r>
          </a:p>
          <a:p>
            <a:pPr marL="971550" lvl="1" indent="-514350">
              <a:buAutoNum type="arabicPeriod"/>
            </a:pPr>
            <a:r>
              <a:rPr lang="en-US" u="sng" dirty="0"/>
              <a:t>Minimum operating allowance</a:t>
            </a:r>
          </a:p>
          <a:p>
            <a:pPr marL="971550" lvl="1" indent="-514350">
              <a:buAutoNum type="arabicPeriod"/>
            </a:pPr>
            <a:r>
              <a:rPr lang="en-US" u="sng" dirty="0"/>
              <a:t>Stop/Loss</a:t>
            </a:r>
            <a:r>
              <a:rPr lang="en-US" dirty="0"/>
              <a:t> </a:t>
            </a:r>
            <a:r>
              <a:rPr lang="en-US" dirty="0" smtClean="0"/>
              <a:t>(also known as ‘hold harmless’ which e</a:t>
            </a:r>
            <a:r>
              <a:rPr lang="en-US" dirty="0" smtClean="0"/>
              <a:t>ases </a:t>
            </a:r>
            <a:r>
              <a:rPr lang="en-US" dirty="0"/>
              <a:t>the impact of reductions over 4 years)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635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0711CC-E642-4FBF-821E-3F59EC1DD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Anticipated budget development timeline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85093D-AD0D-4E6C-915F-FC6743191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1825625"/>
            <a:ext cx="1105883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April 30: 	Finalize district budget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4:    	Prepare college distribution (draft 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21: 	Finalize college distribution (draft 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June 14:  	2018/2019  budget presented to Board of Trustees </a:t>
            </a:r>
          </a:p>
          <a:p>
            <a:pPr marL="0" indent="0">
              <a:buNone/>
            </a:pPr>
            <a:r>
              <a:rPr lang="en-US" dirty="0"/>
              <a:t>		as action item</a:t>
            </a:r>
          </a:p>
        </p:txBody>
      </p:sp>
    </p:spTree>
    <p:extLst>
      <p:ext uri="{BB962C8B-B14F-4D97-AF65-F5344CB8AC3E}">
        <p14:creationId xmlns:p14="http://schemas.microsoft.com/office/powerpoint/2010/main" val="2010408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Local funds</a:t>
            </a:r>
            <a:br>
              <a:rPr lang="en-US" dirty="0"/>
            </a:br>
            <a:r>
              <a:rPr lang="en-US" sz="3600" dirty="0"/>
              <a:t>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3509" y="2008505"/>
            <a:ext cx="10515600" cy="43513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Revenue sourced locally</a:t>
            </a:r>
          </a:p>
          <a:p>
            <a:pPr lvl="1"/>
            <a:r>
              <a:rPr lang="en-US" dirty="0"/>
              <a:t>Revenue that comes in during the fiscal year</a:t>
            </a:r>
          </a:p>
          <a:p>
            <a:pPr lvl="1"/>
            <a:r>
              <a:rPr lang="en-US" dirty="0"/>
              <a:t>Anticipated revenue balances the forecasted budget</a:t>
            </a:r>
          </a:p>
          <a:p>
            <a:pPr lvl="2"/>
            <a:r>
              <a:rPr lang="en-US" dirty="0"/>
              <a:t>May or may not come in as projected</a:t>
            </a:r>
          </a:p>
          <a:p>
            <a:pPr lvl="2"/>
            <a:r>
              <a:rPr lang="en-US" dirty="0"/>
              <a:t>Need to budget conservatively in forecasting local fund revenues</a:t>
            </a:r>
          </a:p>
          <a:p>
            <a:pPr marL="0" indent="0">
              <a:buNone/>
            </a:pPr>
            <a:r>
              <a:rPr lang="en-US" dirty="0"/>
              <a:t>Consists of </a:t>
            </a:r>
          </a:p>
          <a:p>
            <a:pPr lvl="2"/>
            <a:r>
              <a:rPr lang="en-US" dirty="0"/>
              <a:t>tuition </a:t>
            </a:r>
          </a:p>
          <a:p>
            <a:pPr lvl="2"/>
            <a:r>
              <a:rPr lang="en-US" dirty="0"/>
              <a:t>Running Start funds </a:t>
            </a:r>
          </a:p>
          <a:p>
            <a:pPr lvl="2"/>
            <a:r>
              <a:rPr lang="en-US" dirty="0"/>
              <a:t>international funds </a:t>
            </a:r>
          </a:p>
          <a:p>
            <a:pPr lvl="2"/>
            <a:r>
              <a:rPr lang="en-US" dirty="0"/>
              <a:t>Fees</a:t>
            </a:r>
          </a:p>
          <a:p>
            <a:pPr lvl="2"/>
            <a:r>
              <a:rPr lang="en-US" dirty="0"/>
              <a:t>Other (room rentals, contracts, etc.)</a:t>
            </a:r>
          </a:p>
        </p:txBody>
      </p:sp>
    </p:spTree>
    <p:extLst>
      <p:ext uri="{BB962C8B-B14F-4D97-AF65-F5344CB8AC3E}">
        <p14:creationId xmlns:p14="http://schemas.microsoft.com/office/powerpoint/2010/main" val="338737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Reserves (a.k.a. fund balance, cash balance)</a:t>
            </a:r>
            <a:br>
              <a:rPr lang="en-US" dirty="0"/>
            </a:br>
            <a:r>
              <a:rPr lang="en-US" dirty="0"/>
              <a:t>		</a:t>
            </a:r>
            <a:r>
              <a:rPr lang="en-US" sz="2800" i="1" dirty="0"/>
              <a:t>One time use funds @ $98,013,485 as of July 1, 2017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Generated locally over time</a:t>
            </a:r>
          </a:p>
          <a:p>
            <a:pPr marL="0" indent="0">
              <a:buNone/>
            </a:pPr>
            <a:r>
              <a:rPr lang="en-US" dirty="0"/>
              <a:t>Controlled locally</a:t>
            </a:r>
          </a:p>
          <a:p>
            <a:pPr lvl="1"/>
            <a:r>
              <a:rPr lang="en-US" dirty="0"/>
              <a:t>One time money</a:t>
            </a:r>
          </a:p>
          <a:p>
            <a:pPr lvl="2"/>
            <a:r>
              <a:rPr lang="en-US" dirty="0"/>
              <a:t>No reliable on-going source for adding to reserves</a:t>
            </a:r>
          </a:p>
          <a:p>
            <a:pPr lvl="2"/>
            <a:r>
              <a:rPr lang="en-US" dirty="0"/>
              <a:t>Once spent, it is no more</a:t>
            </a:r>
          </a:p>
          <a:p>
            <a:pPr lvl="2"/>
            <a:endParaRPr lang="en-US" dirty="0"/>
          </a:p>
          <a:p>
            <a:pPr marL="0" indent="0" algn="r">
              <a:buNone/>
            </a:pPr>
            <a:r>
              <a:rPr lang="en-US" sz="2000" i="1" dirty="0"/>
              <a:t>Most people won’t use savings to pay their monthly mortgages.</a:t>
            </a:r>
          </a:p>
        </p:txBody>
      </p:sp>
    </p:spTree>
    <p:extLst>
      <p:ext uri="{BB962C8B-B14F-4D97-AF65-F5344CB8AC3E}">
        <p14:creationId xmlns:p14="http://schemas.microsoft.com/office/powerpoint/2010/main" val="80955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060" y="170121"/>
            <a:ext cx="8744787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23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Policy Reserve					$13,819,392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Board Policy requires that the Colleges reserve 5-10% of expenditures.*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Board approved the 2017-18 Fiscal Year Budget totaling $194,560,902.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policy reserve is 7.1% of expenditures as budgeted for 17/18.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sz="2000" i="1" dirty="0"/>
              <a:t>Seattle Colleges Board Policy 608: “Seattle Colleges will establish and maintain a reserve of 5-10% of the aggregate total of each fund’s annual expenditure budget.”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6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Committed Reserves				$29,993,024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These reserves are committed for: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projected tuition and state allocation shortfalls (ex: low enrollments; allocation stop/loss)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planned local capital projects that are not state funded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classroom and other large one-time infrastructure needs/repairs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covering costs for programs that have accumulated deficits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high-cost instructional equipment needs/maintenance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off-campus apprenticeship programs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other projects / innovation</a:t>
            </a:r>
          </a:p>
        </p:txBody>
      </p:sp>
    </p:spTree>
    <p:extLst>
      <p:ext uri="{BB962C8B-B14F-4D97-AF65-F5344CB8AC3E}">
        <p14:creationId xmlns:p14="http://schemas.microsoft.com/office/powerpoint/2010/main" val="3237433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International Contingency		$13,868,277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the $130 million in the core operating budget, $16 million of that is  international revenue</a:t>
            </a:r>
          </a:p>
          <a:p>
            <a:r>
              <a:rPr lang="en-US" dirty="0"/>
              <a:t>Unexpected external factors could impact our international revenue. (ex: change in immigration policy, swine flu) </a:t>
            </a:r>
          </a:p>
          <a:p>
            <a:r>
              <a:rPr lang="en-US" dirty="0"/>
              <a:t>This contingency is a bridge to be used in case international revenues drop rapidly, so that we can fulfill commitments as we readjust budgets.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4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1772</Words>
  <Application>Microsoft Office PowerPoint</Application>
  <PresentationFormat>Widescreen</PresentationFormat>
  <Paragraphs>352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Financial Overview</vt:lpstr>
      <vt:lpstr>4 College Budgets</vt:lpstr>
      <vt:lpstr>State allocation  </vt:lpstr>
      <vt:lpstr>Local funds  </vt:lpstr>
      <vt:lpstr>Reserves (a.k.a. fund balance, cash balance)   One time use funds @ $98,013,485 as of July 1, 2017</vt:lpstr>
      <vt:lpstr>PowerPoint Presentation</vt:lpstr>
      <vt:lpstr>Policy Reserve     $13,819,392</vt:lpstr>
      <vt:lpstr>Committed Reserves    $29,993,024 </vt:lpstr>
      <vt:lpstr>International Contingency  $13,868,277 </vt:lpstr>
      <vt:lpstr>Legally Restricted Reserves  $35,890,372 </vt:lpstr>
      <vt:lpstr>Unrestricted      $3,068,882 </vt:lpstr>
      <vt:lpstr>Combination      $1,373,538 </vt:lpstr>
      <vt:lpstr>Why have reserves at all?</vt:lpstr>
      <vt:lpstr>General take-away points</vt:lpstr>
      <vt:lpstr>State Allocation</vt:lpstr>
      <vt:lpstr>Washington State Budget biennium: 2018/19</vt:lpstr>
      <vt:lpstr>PowerPoint Presentation</vt:lpstr>
      <vt:lpstr>PowerPoint Presentation</vt:lpstr>
      <vt:lpstr>ALLOCATION MODEL – 5 Main Components </vt:lpstr>
      <vt:lpstr>PowerPoint Presentation</vt:lpstr>
      <vt:lpstr>PowerPoint Presentation</vt:lpstr>
      <vt:lpstr>PowerPoint Presentation</vt:lpstr>
      <vt:lpstr>PowerPoint Presentation</vt:lpstr>
      <vt:lpstr>Budget Development</vt:lpstr>
      <vt:lpstr>Achieving System Integration (ASI) / Strategic Priorities</vt:lpstr>
      <vt:lpstr>Goal 1: Student Success </vt:lpstr>
      <vt:lpstr>Goal 2: Equity, Diversity, Inclusion, and Community </vt:lpstr>
      <vt:lpstr>Goal 3: Organizational Excellence</vt:lpstr>
      <vt:lpstr>Goal 4: Partnerships </vt:lpstr>
      <vt:lpstr>Anticipated budget development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Overview</dc:title>
  <dc:creator>Howard, Jennifer</dc:creator>
  <cp:lastModifiedBy>Howard, Jennifer</cp:lastModifiedBy>
  <cp:revision>98</cp:revision>
  <dcterms:created xsi:type="dcterms:W3CDTF">2018-04-17T19:49:35Z</dcterms:created>
  <dcterms:modified xsi:type="dcterms:W3CDTF">2018-05-09T22:39:51Z</dcterms:modified>
</cp:coreProperties>
</file>